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4106" r:id="rId2"/>
    <p:sldMasterId id="2147484118" r:id="rId3"/>
    <p:sldMasterId id="2147484709" r:id="rId4"/>
  </p:sldMasterIdLst>
  <p:notesMasterIdLst>
    <p:notesMasterId r:id="rId18"/>
  </p:notesMasterIdLst>
  <p:handoutMasterIdLst>
    <p:handoutMasterId r:id="rId19"/>
  </p:handoutMasterIdLst>
  <p:sldIdLst>
    <p:sldId id="433" r:id="rId5"/>
    <p:sldId id="467" r:id="rId6"/>
    <p:sldId id="468" r:id="rId7"/>
    <p:sldId id="470" r:id="rId8"/>
    <p:sldId id="463" r:id="rId9"/>
    <p:sldId id="464" r:id="rId10"/>
    <p:sldId id="466" r:id="rId11"/>
    <p:sldId id="471" r:id="rId12"/>
    <p:sldId id="462" r:id="rId13"/>
    <p:sldId id="460" r:id="rId14"/>
    <p:sldId id="473" r:id="rId15"/>
    <p:sldId id="474" r:id="rId16"/>
    <p:sldId id="475" r:id="rId17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F"/>
    <a:srgbClr val="072F44"/>
    <a:srgbClr val="032F43"/>
    <a:srgbClr val="7B8C94"/>
    <a:srgbClr val="1F4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238" autoAdjust="0"/>
  </p:normalViewPr>
  <p:slideViewPr>
    <p:cSldViewPr>
      <p:cViewPr varScale="1">
        <p:scale>
          <a:sx n="77" d="100"/>
          <a:sy n="77" d="100"/>
        </p:scale>
        <p:origin x="-102" y="-1170"/>
      </p:cViewPr>
      <p:guideLst>
        <p:guide orient="horz" pos="3540"/>
        <p:guide orient="horz" pos="-396"/>
        <p:guide orient="horz" pos="3396"/>
        <p:guide orient="horz" pos="-209"/>
        <p:guide orient="horz" pos="3252"/>
        <p:guide orient="horz" pos="372"/>
        <p:guide pos="5184"/>
        <p:guide pos="2832"/>
        <p:guide pos="460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fld id="{A5D87F42-898E-4F63-A66D-F3D2C2B38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967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fld id="{B4427172-0CD8-4B6B-9BEE-8BB42BD48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321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MCN_International_Logo_white_RGB_30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819150"/>
            <a:ext cx="702945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81350"/>
            <a:ext cx="6553200" cy="2857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 b="1" i="0" cap="all">
                <a:solidFill>
                  <a:schemeClr val="bg1"/>
                </a:solidFill>
                <a:latin typeface="+mn-lt"/>
                <a:cs typeface="Gotham-Bol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8600" y="2419350"/>
            <a:ext cx="8763000" cy="3429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buNone/>
              <a:defRPr sz="2400" b="1" i="0" cap="all" baseline="0">
                <a:solidFill>
                  <a:schemeClr val="bg1"/>
                </a:solidFill>
                <a:latin typeface="+mn-lt"/>
                <a:cs typeface="Gotham-Bold"/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762000" y="4000500"/>
            <a:ext cx="4800600" cy="1714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buNone/>
              <a:defRPr sz="1200" b="0" i="0">
                <a:solidFill>
                  <a:schemeClr val="bg2"/>
                </a:solidFill>
                <a:latin typeface="+mn-lt"/>
                <a:cs typeface="Gotham-Book"/>
              </a:defRPr>
            </a:lvl1pPr>
            <a:lvl2pPr>
              <a:defRPr sz="1200" b="0" i="0">
                <a:solidFill>
                  <a:schemeClr val="bg2"/>
                </a:solidFill>
              </a:defRPr>
            </a:lvl2pPr>
            <a:lvl3pPr>
              <a:defRPr sz="1200" b="0" i="0">
                <a:solidFill>
                  <a:schemeClr val="bg2"/>
                </a:solidFill>
              </a:defRPr>
            </a:lvl3pPr>
            <a:lvl4pPr>
              <a:defRPr sz="1200" b="0" i="0">
                <a:solidFill>
                  <a:schemeClr val="bg2"/>
                </a:solidFill>
              </a:defRPr>
            </a:lvl4pPr>
            <a:lvl5pPr>
              <a:defRPr sz="1200" b="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762000" y="3752850"/>
            <a:ext cx="4800600" cy="1714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200" b="1" i="0" cap="all">
                <a:solidFill>
                  <a:schemeClr val="bg2"/>
                </a:solidFill>
                <a:latin typeface="+mn-lt"/>
                <a:cs typeface="Gotham-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26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109" y="800100"/>
            <a:ext cx="7391400" cy="571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8109" y="1428750"/>
            <a:ext cx="7391400" cy="3600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5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4783" y="800100"/>
            <a:ext cx="1847850" cy="42291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1233" y="800100"/>
            <a:ext cx="5391150" cy="4229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09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2" y="800100"/>
            <a:ext cx="8235615" cy="5715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1188" y="1428750"/>
            <a:ext cx="8235615" cy="30861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4510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2" y="800100"/>
            <a:ext cx="8235615" cy="5715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76300" y="1428750"/>
            <a:ext cx="36195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36195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1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9534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40702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0524"/>
            <a:ext cx="4040188" cy="231219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740702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220524"/>
            <a:ext cx="4041775" cy="231219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5715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0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478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3" y="771532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771532"/>
            <a:ext cx="5111750" cy="408621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643071"/>
            <a:ext cx="3008313" cy="32146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8288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2288" y="3826668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800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51723"/>
            <a:ext cx="5486400" cy="489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0630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686800" cy="5715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428750"/>
            <a:ext cx="7391400" cy="3600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7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295400" y="2686050"/>
            <a:ext cx="6553200" cy="2857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 b="1" i="0" cap="all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2343150"/>
            <a:ext cx="8229600" cy="3429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buNone/>
              <a:defRPr sz="24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C55A6-C3FC-481E-8112-78DD0218F8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508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6633" y="800100"/>
            <a:ext cx="2286000" cy="42291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81367" y="800100"/>
            <a:ext cx="6705600" cy="4229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4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2" y="800100"/>
            <a:ext cx="8235615" cy="5715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1188" y="1428750"/>
            <a:ext cx="8235615" cy="30861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54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2" y="800100"/>
            <a:ext cx="8235615" cy="5715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76300" y="1428750"/>
            <a:ext cx="36195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36195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1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9534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40702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0524"/>
            <a:ext cx="4040188" cy="231219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740702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220524"/>
            <a:ext cx="4041775" cy="231219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4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5715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08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771532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71532"/>
            <a:ext cx="5111750" cy="408621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643071"/>
            <a:ext cx="3008313" cy="32146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068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51582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10713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376636"/>
            <a:ext cx="5486400" cy="489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631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7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44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+mj-lt"/>
          <a:ea typeface="ヒラギノ角ゴ Pro W3" charset="0"/>
          <a:cs typeface="Gotham-Bold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ea typeface="ヒラギノ角ゴ Pro W3" charset="0"/>
          <a:cs typeface="Gotham-Bold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ea typeface="ヒラギノ角ゴ Pro W3" charset="0"/>
          <a:cs typeface="Gotham-Bold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ea typeface="ヒラギノ角ゴ Pro W3" charset="0"/>
          <a:cs typeface="Gotham-Bold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ea typeface="ヒラギノ角ゴ Pro W3" charset="0"/>
          <a:cs typeface="Gotham-Bold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ahoma" pitchFamily="34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ahoma" pitchFamily="34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ahoma" pitchFamily="34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ahoma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28850"/>
            <a:ext cx="9144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46863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solidFill>
                  <a:schemeClr val="bg2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 b="0" i="0">
                <a:solidFill>
                  <a:schemeClr val="bg1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46863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2"/>
                </a:solidFill>
                <a:cs typeface="Arial" pitchFamily="34" charset="0"/>
              </a:defRPr>
            </a:lvl1pPr>
          </a:lstStyle>
          <a:p>
            <a:fld id="{341D3D51-EC9E-4ECE-A6A3-109DF5A7265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4" name="Picture 8" descr="AMCN_Regional_Logo_Zone_VT_white_RGB_300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7200" y="4397375"/>
            <a:ext cx="2184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034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/>
          <a:ea typeface="ヒラギノ角ゴ Pro W3" charset="0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ea typeface="ヒラギノ角ゴ Pro W3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ea typeface="ヒラギノ角ゴ Pro W3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ea typeface="ヒラギノ角ゴ Pro W3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ahoma" pitchFamily="34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ahoma" pitchFamily="34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ahoma" pitchFamily="34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ahoma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ヒラギノ角ゴ Pro W3" charset="0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46863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solidFill>
                  <a:schemeClr val="accent1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i="0">
                <a:solidFill>
                  <a:schemeClr val="tx2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46863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accent1"/>
                </a:solidFill>
                <a:cs typeface="Arial" pitchFamily="34" charset="0"/>
              </a:defRPr>
            </a:lvl1pPr>
          </a:lstStyle>
          <a:p>
            <a:fld id="{6AB8C090-764A-4788-98EB-BF304F1A08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0100"/>
            <a:ext cx="82359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428750"/>
            <a:ext cx="823595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3079" name="Picture 13" descr="AMCN_Regional_Logo_Zone_HZ_white_RGB_300.png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57150"/>
            <a:ext cx="3429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045" r:id="rId1"/>
    <p:sldLayoutId id="2147488046" r:id="rId2"/>
    <p:sldLayoutId id="2147488047" r:id="rId3"/>
    <p:sldLayoutId id="2147488048" r:id="rId4"/>
    <p:sldLayoutId id="2147488049" r:id="rId5"/>
    <p:sldLayoutId id="2147488050" r:id="rId6"/>
    <p:sldLayoutId id="2147488051" r:id="rId7"/>
    <p:sldLayoutId id="2147488052" r:id="rId8"/>
    <p:sldLayoutId id="2147488053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/>
          <a:ea typeface="ヒラギノ角ゴ Pro W3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 charset="0"/>
          <a:ea typeface="ヒラギノ角ゴ Pro W3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 charset="0"/>
          <a:ea typeface="ヒラギノ角ゴ Pro W3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 charset="0"/>
          <a:ea typeface="ヒラギノ角ゴ Pro W3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1F4299"/>
          </a:solidFill>
          <a:latin typeface="Tahoma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1F4299"/>
          </a:solidFill>
          <a:latin typeface="Tahoma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1F4299"/>
          </a:solidFill>
          <a:latin typeface="Tahoma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1F4299"/>
          </a:solidFill>
          <a:latin typeface="Tahoma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2"/>
          </a:solidFill>
          <a:latin typeface="Arial"/>
          <a:ea typeface="ヒラギノ角ゴ Pro W3" charset="0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B8C94"/>
          </a:solidFill>
          <a:latin typeface="Arial"/>
          <a:ea typeface="ヒラギノ角ゴ Pro W3" charset="0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7B8C94"/>
          </a:solidFill>
          <a:latin typeface="Arial"/>
          <a:ea typeface="Gotham-Book" charset="0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7B8C94"/>
          </a:solidFill>
          <a:latin typeface="Arial"/>
          <a:ea typeface="Gotham-Book" charset="0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7B8C94"/>
          </a:solidFill>
          <a:latin typeface="Arial"/>
          <a:ea typeface="Gotham-Book" charset="0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95338"/>
            <a:ext cx="82359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423988"/>
            <a:ext cx="823595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4100" name="Picture 6" descr="AMCN_Regional_Logo_Zone_VT_color_RGB_300.png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4625975"/>
            <a:ext cx="13700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035" r:id="rId1"/>
    <p:sldLayoutId id="2147488036" r:id="rId2"/>
    <p:sldLayoutId id="2147488037" r:id="rId3"/>
    <p:sldLayoutId id="2147488038" r:id="rId4"/>
    <p:sldLayoutId id="2147488039" r:id="rId5"/>
    <p:sldLayoutId id="2147488040" r:id="rId6"/>
    <p:sldLayoutId id="2147488041" r:id="rId7"/>
    <p:sldLayoutId id="2147488042" r:id="rId8"/>
    <p:sldLayoutId id="2147488043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/>
          <a:ea typeface="ヒラギノ角ゴ Pro W3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 charset="0"/>
          <a:ea typeface="ヒラギノ角ゴ Pro W3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 charset="0"/>
          <a:ea typeface="ヒラギノ角ゴ Pro W3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 charset="0"/>
          <a:ea typeface="ヒラギノ角ゴ Pro W3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72F44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1F4299"/>
          </a:solidFill>
          <a:latin typeface="Tahoma" pitchFamily="34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1F4299"/>
          </a:solidFill>
          <a:latin typeface="Tahoma" pitchFamily="34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1F4299"/>
          </a:solidFill>
          <a:latin typeface="Tahoma" pitchFamily="34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1F4299"/>
          </a:solidFill>
          <a:latin typeface="Tahoma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72F44"/>
          </a:solidFill>
          <a:latin typeface="Arial"/>
          <a:ea typeface="ヒラギノ角ゴ Pro W3" charset="0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B8C94"/>
          </a:solidFill>
          <a:latin typeface="Arial"/>
          <a:ea typeface="ヒラギノ角ゴ Pro W3" charset="0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7B8C94"/>
          </a:solidFill>
          <a:latin typeface="Arial"/>
          <a:ea typeface="Gotham-Book" charset="0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7B8C94"/>
          </a:solidFill>
          <a:latin typeface="Arial"/>
          <a:ea typeface="Gotham-Book" charset="0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7B8C94"/>
          </a:solidFill>
          <a:latin typeface="Arial"/>
          <a:ea typeface="Gotham-Book" charset="0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ulanova@zone.amcnetworks.co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alexey.zhemchugov@zone.amcnetwork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xtreme.com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04800" y="2571750"/>
            <a:ext cx="8534400" cy="34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cap="none" dirty="0" smtClean="0">
                <a:ea typeface="ヒラギノ角ゴ Pro W3" pitchFamily="-100" charset="-128"/>
                <a:cs typeface="ＭＳ Ｐゴシック" pitchFamily="34" charset="-128"/>
              </a:rPr>
              <a:t>EXTREME SPORTS CHANNEL 2015</a:t>
            </a:r>
          </a:p>
          <a:p>
            <a:pPr>
              <a:lnSpc>
                <a:spcPct val="80000"/>
              </a:lnSpc>
            </a:pPr>
            <a:endParaRPr lang="en-US" altLang="en-US" cap="none" dirty="0" smtClean="0">
              <a:ea typeface="ヒラギノ角ゴ Pro W3" pitchFamily="-100" charset="-128"/>
              <a:cs typeface="ＭＳ Ｐゴシック" pitchFamily="34" charset="-128"/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6600" y="3257550"/>
            <a:ext cx="16764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 rot="560110">
            <a:off x="7177606" y="3489782"/>
            <a:ext cx="1481137" cy="1243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Лицензия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ТВ № 20144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от 13.03.2012</a:t>
            </a:r>
          </a:p>
          <a:p>
            <a:pPr algn="ctr" eaLnBrk="0" hangingPunct="0"/>
            <a:endParaRPr lang="ru-RU" sz="16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567393"/>
            <a:ext cx="4343400" cy="609600"/>
          </a:xfrm>
        </p:spPr>
        <p:txBody>
          <a:bodyPr/>
          <a:lstStyle/>
          <a:p>
            <a:pPr algn="l"/>
            <a:r>
              <a:rPr lang="ru-RU" altLang="en-US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ヒラギノ角ゴ Pro W3" pitchFamily="-100" charset="-128"/>
                <a:cs typeface="Calibri" panose="020F0502020204030204" pitchFamily="34" charset="0"/>
              </a:rPr>
              <a:t>ФАКТЫ О КАНАЛЕ</a:t>
            </a:r>
            <a:endParaRPr lang="en-GB" altLang="en-US" sz="200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ヒラギノ角ゴ Pro W3" pitchFamily="-100" charset="-128"/>
              <a:cs typeface="Calibri" panose="020F0502020204030204" pitchFamily="34" charset="0"/>
            </a:endParaRP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228600" y="1047750"/>
            <a:ext cx="8229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Самая крупная сеть в мире экстрима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altLang="en-US" b="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в 2015 году нам 16 лет!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altLang="en-US" b="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Мы не связаны обязательствами с одной-единственной студией. В отличие от некоторых других каналов похожей тематики, мы можем выбирать для своего эфира лучшие программы со всего мира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altLang="en-US" b="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Мы стремимся наращивать количество эксклюзивного контента в эфире канала</a:t>
            </a:r>
          </a:p>
        </p:txBody>
      </p:sp>
      <p:pic>
        <p:nvPicPr>
          <p:cNvPr id="4" name="Picture 3" descr="C:\LocalData\natalia.dolgova\ND\MARKETING-info\LOGO\Chello-Zone-channels\ESC transparent without tex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487583"/>
            <a:ext cx="1046310" cy="56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75251" y="487583"/>
            <a:ext cx="4343400" cy="609600"/>
          </a:xfrm>
        </p:spPr>
        <p:txBody>
          <a:bodyPr/>
          <a:lstStyle/>
          <a:p>
            <a:pPr algn="l"/>
            <a:r>
              <a:rPr lang="ru-RU" altLang="en-US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ヒラギノ角ゴ Pro W3" pitchFamily="-100" charset="-128"/>
                <a:cs typeface="Calibri" panose="020F0502020204030204" pitchFamily="34" charset="0"/>
              </a:rPr>
              <a:t>ТЕХНИЧЕСКИЕ ХАРАКТЕРИСТИКИ</a:t>
            </a:r>
            <a:endParaRPr lang="en-GB" altLang="en-US" sz="200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ヒラギノ角ゴ Pro W3" pitchFamily="-100" charset="-128"/>
              <a:cs typeface="Calibri" panose="020F0502020204030204" pitchFamily="34" charset="0"/>
            </a:endParaRPr>
          </a:p>
        </p:txBody>
      </p:sp>
      <p:pic>
        <p:nvPicPr>
          <p:cNvPr id="4" name="Picture 3" descr="C:\LocalData\natalia.dolgova\ND\MARKETING-info\LOGO\Chello-Zone-channels\ESC transparent without tex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487583"/>
            <a:ext cx="1046310" cy="56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88321" y="4581495"/>
            <a:ext cx="376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Также на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Eutelsat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36A (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36°В.Д.)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02673" y="2038349"/>
            <a:ext cx="1722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ctr"/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Формат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вещания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 defTabSz="914400" fontAlgn="ctr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16:9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2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777867"/>
              </p:ext>
            </p:extLst>
          </p:nvPr>
        </p:nvGraphicFramePr>
        <p:xfrm>
          <a:off x="1371600" y="1047750"/>
          <a:ext cx="5371070" cy="34290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651349"/>
                <a:gridCol w="1719721"/>
              </a:tblGrid>
              <a:tr h="428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Название спутника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Telstar 12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</a:tr>
              <a:tr h="428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Орбитальная позиция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15°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З.Д.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</a:tr>
              <a:tr h="428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Транспондер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</a:tr>
              <a:tr h="428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Частота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11,12</a:t>
                      </a: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GHz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</a:tr>
              <a:tr h="428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Символьная скорость</a:t>
                      </a: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21 600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</a:tr>
              <a:tr h="428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FEC: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3/4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</a:tr>
              <a:tr h="428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Система кодировки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Irdeto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</a:tr>
              <a:tr h="428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Поляризация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Горизонтальная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996" marR="3988" marT="3988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0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514350"/>
            <a:ext cx="4343400" cy="609600"/>
          </a:xfrm>
        </p:spPr>
        <p:txBody>
          <a:bodyPr/>
          <a:lstStyle/>
          <a:p>
            <a:pPr algn="l"/>
            <a:r>
              <a:rPr lang="ru-RU" altLang="en-US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ヒラギノ角ゴ Pro W3" pitchFamily="-100" charset="-128"/>
                <a:cs typeface="Calibri" panose="020F0502020204030204" pitchFamily="34" charset="0"/>
              </a:rPr>
              <a:t>… и </a:t>
            </a:r>
            <a:r>
              <a:rPr lang="en-US" altLang="en-US" sz="2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ヒラギノ角ゴ Pro W3" pitchFamily="-100" charset="-128"/>
                <a:cs typeface="Calibri" panose="020F0502020204030204" pitchFamily="34" charset="0"/>
              </a:rPr>
              <a:t>AMC </a:t>
            </a:r>
            <a:r>
              <a:rPr lang="en-US" altLang="en-US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ヒラギノ角ゴ Pro W3" pitchFamily="-100" charset="-128"/>
                <a:cs typeface="Calibri" panose="020F0502020204030204" pitchFamily="34" charset="0"/>
              </a:rPr>
              <a:t>NETWORKS INTERNATIONAL</a:t>
            </a:r>
            <a:endParaRPr lang="en-GB" altLang="en-US" sz="200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ヒラギノ角ゴ Pro W3" pitchFamily="-100" charset="-128"/>
              <a:cs typeface="Calibri" panose="020F0502020204030204" pitchFamily="34" charset="0"/>
            </a:endParaRP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228600" y="895350"/>
            <a:ext cx="8229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 marL="0" lvl="0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Компания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AMC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Networks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International</a:t>
            </a:r>
            <a:r>
              <a:rPr lang="ru-RU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, международное программное подразделение AMC </a:t>
            </a:r>
            <a:r>
              <a:rPr lang="ru-RU" sz="1600" b="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Networks</a:t>
            </a:r>
            <a:r>
              <a:rPr lang="ru-RU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, является одним из ведущих производителей и дистрибьюторов тематических телеканалов с аудиторией в 140 странах, охватывая самые разные жанры, включая художественные и документальные фильмы, спортивные, детские и развлекательные программы, передачи про стиль жизни. Телеканалы созданы с учетом специфики местных аудиторий, языков и рынков и доступны на многочисленных платформах, включая HD, мобильные устройства и «Видео по запросу». В состав </a:t>
            </a:r>
            <a:r>
              <a:rPr lang="en-US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AMC Networks International </a:t>
            </a:r>
            <a:r>
              <a:rPr lang="ru-RU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входят следующие компании</a:t>
            </a:r>
            <a:r>
              <a:rPr lang="en-US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: AMC Networks International Central Europe, AMC Networks International Latin America, AMC Networks International </a:t>
            </a:r>
            <a:r>
              <a:rPr lang="en-US" sz="1600" b="0" dirty="0" err="1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Multicanal</a:t>
            </a:r>
            <a:r>
              <a:rPr lang="en-US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, AMC Networks International – Zone </a:t>
            </a:r>
            <a:r>
              <a:rPr lang="ru-RU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и вещательное подразделение </a:t>
            </a:r>
            <a:r>
              <a:rPr lang="en-US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AMC Networks International DMC.</a:t>
            </a:r>
            <a:endParaRPr lang="ru-RU" sz="1600" b="0" dirty="0">
              <a:solidFill>
                <a:schemeClr val="accent4">
                  <a:lumMod val="50000"/>
                </a:schemeClr>
              </a:solidFill>
              <a:latin typeface="Calibri"/>
              <a:ea typeface="+mn-ea"/>
              <a:cs typeface="+mn-cs"/>
            </a:endParaRPr>
          </a:p>
          <a:p>
            <a:pPr marL="0" lvl="0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1600" b="0" dirty="0">
              <a:solidFill>
                <a:schemeClr val="accent4">
                  <a:lumMod val="50000"/>
                </a:schemeClr>
              </a:solidFill>
              <a:latin typeface="Calibri"/>
              <a:ea typeface="+mn-ea"/>
              <a:cs typeface="+mn-cs"/>
            </a:endParaRPr>
          </a:p>
          <a:p>
            <a:pPr marL="0" lvl="0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AMC Networks International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 – 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Zone</a:t>
            </a:r>
            <a:r>
              <a:rPr lang="ru-RU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 – лидирующая международная вещательная компания, а также дистрибьютор 13-ти тематических телеканалов на территории Европы, Ближнего Востока и Африки.  </a:t>
            </a:r>
          </a:p>
          <a:p>
            <a:pPr marL="0" lvl="0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dirty="0">
                <a:solidFill>
                  <a:schemeClr val="accent4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Собственные и находящиеся в совместном управлении каналы вещают в более чем 120 странах мирах на 25 языках для аудитории в 160 миллионов домохозяйств. </a:t>
            </a:r>
          </a:p>
        </p:txBody>
      </p:sp>
    </p:spTree>
    <p:extLst>
      <p:ext uri="{BB962C8B-B14F-4D97-AF65-F5344CB8AC3E}">
        <p14:creationId xmlns:p14="http://schemas.microsoft.com/office/powerpoint/2010/main" val="6754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567393"/>
            <a:ext cx="4343400" cy="609600"/>
          </a:xfrm>
        </p:spPr>
        <p:txBody>
          <a:bodyPr/>
          <a:lstStyle/>
          <a:p>
            <a:pPr algn="l"/>
            <a:r>
              <a:rPr lang="ru-RU" altLang="en-US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ヒラギノ角ゴ Pro W3" pitchFamily="-100" charset="-128"/>
                <a:cs typeface="Calibri" panose="020F0502020204030204" pitchFamily="34" charset="0"/>
              </a:rPr>
              <a:t>КОНТАКТЫ</a:t>
            </a:r>
            <a:endParaRPr lang="en-GB" altLang="en-US" sz="200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ヒラギノ角ゴ Pro W3" pitchFamily="-100" charset="-128"/>
              <a:cs typeface="Calibri" panose="020F0502020204030204" pitchFamily="34" charset="0"/>
            </a:endParaRPr>
          </a:p>
        </p:txBody>
      </p:sp>
      <p:pic>
        <p:nvPicPr>
          <p:cNvPr id="4" name="Picture 3" descr="C:\LocalData\natalia.dolgova\ND\MARKETING-info\LOGO\Chello-Zone-channels\ESC transparent without tex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487583"/>
            <a:ext cx="1046310" cy="56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1000" y="1069889"/>
            <a:ext cx="7010400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Мария Уланова</a:t>
            </a:r>
            <a:endParaRPr lang="en-GB" sz="16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</a:pP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Генеральный директор</a:t>
            </a:r>
            <a:endParaRPr lang="en-GB" sz="1600" b="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</a:pPr>
            <a:r>
              <a:rPr lang="en-GB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hlinkClick r:id="rId3"/>
              </a:rPr>
              <a:t>maria.ulanova@zone.amcnetworks.com</a:t>
            </a:r>
            <a:r>
              <a:rPr lang="en-GB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GB" sz="16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Алексей Жемчугов</a:t>
            </a:r>
            <a:endParaRPr lang="en-GB" sz="16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</a:pP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Региональный директор</a:t>
            </a:r>
            <a:endParaRPr lang="en-GB" sz="1600" b="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None/>
            </a:pPr>
            <a:r>
              <a:rPr lang="en-GB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hlinkClick r:id="rId4"/>
              </a:rPr>
              <a:t>alexey.zhemchugov@zone.amcnetworks.com</a:t>
            </a:r>
            <a:r>
              <a:rPr lang="en-GB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1600" b="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Представительство </a:t>
            </a:r>
            <a:r>
              <a:rPr 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AMC Networks International – Zone</a:t>
            </a: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в России и странах СНГ</a:t>
            </a:r>
            <a:r>
              <a:rPr lang="en-GB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: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Россия, 107023, Москва, ул. Б. Семеновская, д. 40, стр. 1, оф. 115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1600" b="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Телефон: + 7 (495) 665</a:t>
            </a:r>
            <a:r>
              <a:rPr 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4760</a:t>
            </a:r>
            <a:endParaRPr lang="en-GB" sz="1600" b="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82575" y="428308"/>
            <a:ext cx="5181600" cy="307777"/>
          </a:xfrm>
        </p:spPr>
        <p:txBody>
          <a:bodyPr>
            <a:spAutoFit/>
          </a:bodyPr>
          <a:lstStyle/>
          <a:p>
            <a:pPr algn="l"/>
            <a:r>
              <a:rPr lang="ru-RU" sz="2000" kern="120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О КАНАЛЕ</a:t>
            </a:r>
            <a:endParaRPr lang="en-GB" altLang="en-US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ヒラギノ角ゴ Pro W3" pitchFamily="-100" charset="-128"/>
              <a:cs typeface="Arial" pitchFamily="34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228600" y="819150"/>
            <a:ext cx="5486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15 лет в эфире</a:t>
            </a: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Более 30 миллионов преданных подписчиков – и мы растем!</a:t>
            </a: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Доступен на 14 языках на 70-ти территориях, 4 версии канала</a:t>
            </a: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Целевая аудитория – 15-45 лет, преимущественно мужчины</a:t>
            </a:r>
            <a:r>
              <a:rPr lang="en-GB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В режиме нон-стоп – серфинг, </a:t>
            </a:r>
            <a:r>
              <a:rPr lang="ru-RU" sz="1400" b="0" dirty="0" err="1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маунтинбайк</a:t>
            </a: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, скейтбординг, сноубординг, </a:t>
            </a:r>
            <a:r>
              <a:rPr lang="en-US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BMX</a:t>
            </a: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, мотокросс…</a:t>
            </a: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Репортажи с места событий, документальные и развлекательные  программы</a:t>
            </a:r>
            <a:r>
              <a:rPr lang="en-GB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 </a:t>
            </a: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Мгновенный доступ к прямым трансляциям соревнований на </a:t>
            </a:r>
            <a:r>
              <a:rPr lang="en-US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  <a:hlinkClick r:id="rId2"/>
              </a:rPr>
              <a:t>www.extreme.com</a:t>
            </a:r>
            <a:r>
              <a:rPr lang="en-US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 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Arial" pitchFamily="34" charset="0"/>
              </a:rPr>
              <a:t>Дополнительные сервисы «Видео по запросу», ТВ повсюду и др.</a:t>
            </a: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15000" y="856556"/>
            <a:ext cx="356904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16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Extreme </a:t>
            </a:r>
            <a:r>
              <a:rPr lang="en-GB" sz="16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Sports </a:t>
            </a:r>
            <a:r>
              <a:rPr lang="en-GB" sz="16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Channel</a:t>
            </a:r>
          </a:p>
          <a:p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– ведущий телеканал, посвященный исключительно экстремальным видам спорта</a:t>
            </a:r>
            <a:endParaRPr lang="en-GB" sz="1600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7651" name="Picture 3" descr="C:\LocalData\natalia.dolgova\ND\MARKETING-info\LOGO\Chello-Zone-channels\ESC transparent without text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32935" y="428308"/>
            <a:ext cx="1046310" cy="56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upload.wikimedia.org/wikipedia/commons/thumb/6/61/Snowboarding1.jpg/220px-Snowboarding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2018495"/>
            <a:ext cx="22272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ttp://www.wildgeesema.com/images/mma_fight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9303" y="3494795"/>
            <a:ext cx="2227263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6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82574" y="428308"/>
            <a:ext cx="6575425" cy="307777"/>
          </a:xfrm>
        </p:spPr>
        <p:txBody>
          <a:bodyPr wrap="square">
            <a:spAutoFit/>
          </a:bodyPr>
          <a:lstStyle/>
          <a:p>
            <a:pPr algn="l"/>
            <a:r>
              <a:rPr lang="ru-RU" sz="2000" kern="120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ТЕРРИТОРИЯ РАСПРОСТРАНЕНИЯ</a:t>
            </a:r>
            <a:endParaRPr lang="en-GB" altLang="en-US" sz="2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ヒラギノ角ゴ Pro W3" pitchFamily="-100" charset="-128"/>
              <a:cs typeface="Arial" pitchFamily="34" charset="0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97709" y="4508442"/>
            <a:ext cx="734609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prstClr val="black"/>
                </a:solidFill>
                <a:latin typeface="Calibri"/>
                <a:ea typeface="+mn-ea"/>
              </a:rPr>
              <a:t>ПЛЮС</a:t>
            </a:r>
            <a:r>
              <a:rPr lang="en-GB" dirty="0" smtClean="0">
                <a:solidFill>
                  <a:prstClr val="black"/>
                </a:solidFill>
                <a:latin typeface="Calibri"/>
                <a:ea typeface="+mn-ea"/>
              </a:rPr>
              <a:t>: </a:t>
            </a:r>
            <a:r>
              <a:rPr lang="ru-RU" i="1" dirty="0" smtClean="0">
                <a:solidFill>
                  <a:prstClr val="black"/>
                </a:solidFill>
                <a:latin typeface="Calibri"/>
                <a:ea typeface="+mn-ea"/>
              </a:rPr>
              <a:t>Албания, Ангола, Армения, Азербайджан, Белоруссия, Босния, Болгария, Кипр, Дания, Эстония, Финляндия, Грузия, Греция, Исландия, Ирландия, Казахстан, Латвия, Литва, Македония, Мальта, Молдавия, Черногория, Норвегия, Румыния, Сербия, Словения, Испания, Швеция, Турция, Украина…</a:t>
            </a:r>
            <a:endParaRPr lang="en-GB" b="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95400"/>
              </p:ext>
            </p:extLst>
          </p:nvPr>
        </p:nvGraphicFramePr>
        <p:xfrm>
          <a:off x="381000" y="796107"/>
          <a:ext cx="7956550" cy="3691226"/>
        </p:xfrm>
        <a:graphic>
          <a:graphicData uri="http://schemas.openxmlformats.org/drawingml/2006/table">
            <a:tbl>
              <a:tblPr firstRow="1" bandRow="1"/>
              <a:tblGrid>
                <a:gridCol w="1795322"/>
                <a:gridCol w="1132475"/>
                <a:gridCol w="5028753"/>
              </a:tblGrid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Территория / регион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Домохозяйства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Платформы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Великобритания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12</a:t>
                      </a:r>
                      <a:r>
                        <a:rPr lang="ru-RU" sz="1000" dirty="0" smtClean="0"/>
                        <a:t> млн.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BSKYB</a:t>
                      </a:r>
                      <a:r>
                        <a:rPr lang="en-GB" sz="1000" baseline="0" dirty="0" smtClean="0"/>
                        <a:t>;  </a:t>
                      </a:r>
                      <a:r>
                        <a:rPr lang="en-GB" sz="1000" baseline="0" dirty="0" err="1" smtClean="0"/>
                        <a:t>Virginmedia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Польша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 3.7</a:t>
                      </a:r>
                      <a:r>
                        <a:rPr lang="ru-RU" sz="1000" dirty="0" smtClean="0"/>
                        <a:t> млн.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err="1" smtClean="0"/>
                        <a:t>Polsat</a:t>
                      </a:r>
                      <a:r>
                        <a:rPr lang="en-GB" sz="1000" dirty="0" smtClean="0"/>
                        <a:t>,  </a:t>
                      </a:r>
                      <a:r>
                        <a:rPr lang="en-GB" sz="1000" dirty="0" err="1" smtClean="0"/>
                        <a:t>Cyfra</a:t>
                      </a:r>
                      <a:r>
                        <a:rPr lang="en-GB" sz="1000" dirty="0" smtClean="0"/>
                        <a:t> Plus,  UPC </a:t>
                      </a:r>
                      <a:r>
                        <a:rPr lang="en-GB" sz="1000" dirty="0" err="1" smtClean="0"/>
                        <a:t>Polska</a:t>
                      </a:r>
                      <a:r>
                        <a:rPr lang="en-GB" sz="1000" dirty="0" smtClean="0"/>
                        <a:t>,  </a:t>
                      </a:r>
                      <a:r>
                        <a:rPr lang="en-GB" sz="1000" dirty="0" err="1" smtClean="0"/>
                        <a:t>Toya</a:t>
                      </a:r>
                      <a:r>
                        <a:rPr lang="ru-RU" sz="1000" dirty="0" smtClean="0"/>
                        <a:t> и плюс еще 80 операторов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Бенилюкс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1.2 </a:t>
                      </a:r>
                      <a:r>
                        <a:rPr lang="ru-RU" sz="1000" dirty="0" smtClean="0"/>
                        <a:t>млн.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UPC</a:t>
                      </a:r>
                      <a:r>
                        <a:rPr lang="en-GB" sz="1000" baseline="0" dirty="0" smtClean="0"/>
                        <a:t> NL, M7, </a:t>
                      </a:r>
                      <a:r>
                        <a:rPr lang="en-GB" sz="1000" baseline="0" dirty="0" err="1" smtClean="0"/>
                        <a:t>Telenet</a:t>
                      </a:r>
                      <a:r>
                        <a:rPr lang="en-GB" sz="1000" baseline="0" dirty="0" smtClean="0"/>
                        <a:t>, KPN, </a:t>
                      </a:r>
                      <a:r>
                        <a:rPr lang="en-GB" sz="1000" baseline="0" dirty="0" err="1" smtClean="0"/>
                        <a:t>Numericable</a:t>
                      </a:r>
                      <a:r>
                        <a:rPr lang="en-GB" sz="1000" baseline="0" dirty="0" smtClean="0"/>
                        <a:t>,  </a:t>
                      </a:r>
                      <a:r>
                        <a:rPr lang="en-GB" sz="1000" baseline="0" dirty="0" err="1" smtClean="0"/>
                        <a:t>Belgacom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ru-RU" sz="1000" baseline="0" dirty="0" smtClean="0"/>
                        <a:t>и другие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Россия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1.5</a:t>
                      </a:r>
                      <a:r>
                        <a:rPr lang="ru-RU" sz="1000" dirty="0" smtClean="0"/>
                        <a:t> млн.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НТВ-ПЛЮС,</a:t>
                      </a:r>
                      <a:r>
                        <a:rPr lang="ru-RU" sz="1000" baseline="0" dirty="0" smtClean="0"/>
                        <a:t> Орион Экспресс, Ростелеком, </a:t>
                      </a:r>
                      <a:r>
                        <a:rPr lang="ru-RU" sz="1000" baseline="0" dirty="0" err="1" smtClean="0"/>
                        <a:t>Вымпелком</a:t>
                      </a:r>
                      <a:r>
                        <a:rPr lang="ru-RU" sz="1000" baseline="0" dirty="0" smtClean="0"/>
                        <a:t> и </a:t>
                      </a:r>
                      <a:r>
                        <a:rPr lang="ru-RU" sz="1000" dirty="0" smtClean="0"/>
                        <a:t>плюс еще 50 операторов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Израиль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1.0 </a:t>
                      </a:r>
                      <a:r>
                        <a:rPr lang="ru-RU" sz="1000" dirty="0" smtClean="0"/>
                        <a:t>млн.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Обе главные</a:t>
                      </a:r>
                      <a:r>
                        <a:rPr lang="ru-RU" sz="1000" baseline="0" dirty="0" smtClean="0"/>
                        <a:t> платформы</a:t>
                      </a:r>
                      <a:r>
                        <a:rPr lang="en-GB" sz="1000" baseline="0" dirty="0" smtClean="0"/>
                        <a:t>: YES (DTH) and HOT (cable)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Франция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850</a:t>
                      </a:r>
                      <a:r>
                        <a:rPr lang="ru-RU" sz="1000" dirty="0" smtClean="0"/>
                        <a:t>  тыс.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Эксклюзивный контракт с главным </a:t>
                      </a:r>
                      <a:r>
                        <a:rPr lang="en-GB" sz="1000" dirty="0" smtClean="0"/>
                        <a:t>DTH</a:t>
                      </a:r>
                      <a:r>
                        <a:rPr lang="ru-RU" sz="1000" dirty="0" smtClean="0"/>
                        <a:t> оператором </a:t>
                      </a:r>
                      <a:r>
                        <a:rPr lang="en-GB" sz="1000" dirty="0" err="1" smtClean="0"/>
                        <a:t>CanalSat</a:t>
                      </a:r>
                      <a:r>
                        <a:rPr lang="en-GB" sz="1000" dirty="0" smtClean="0"/>
                        <a:t> 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180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Италия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4</a:t>
                      </a:r>
                      <a:r>
                        <a:rPr lang="ru-RU" sz="1000" dirty="0" smtClean="0"/>
                        <a:t> млн.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i="0" dirty="0" smtClean="0">
                          <a:solidFill>
                            <a:schemeClr val="tx1"/>
                          </a:solidFill>
                        </a:rPr>
                        <a:t>Sky Italia</a:t>
                      </a:r>
                      <a:endParaRPr lang="en-GB" sz="1000" i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181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Германия / Австрия / Швейцария</a:t>
                      </a:r>
                      <a:endParaRPr lang="en-GB" sz="1000" i="1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1</a:t>
                      </a:r>
                      <a:r>
                        <a:rPr lang="ru-RU" sz="1000" dirty="0" smtClean="0"/>
                        <a:t> млн.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Сильное присутствие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UPC;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ожидаемый рост подписчиков в связи в приобретением платформы 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</a:rPr>
                        <a:t>Kabel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BW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Чехия / Словакия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650</a:t>
                      </a:r>
                      <a:r>
                        <a:rPr lang="ru-RU" sz="1000" dirty="0" smtClean="0"/>
                        <a:t> тыс.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Множество платформ, включая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UPC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Хорватия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500</a:t>
                      </a:r>
                      <a:r>
                        <a:rPr lang="ru-RU" sz="1000" dirty="0" smtClean="0"/>
                        <a:t> тыс.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BNET and </a:t>
                      </a:r>
                      <a:r>
                        <a:rPr lang="en-GB" sz="1000" dirty="0" err="1" smtClean="0"/>
                        <a:t>Hrvatski</a:t>
                      </a:r>
                      <a:r>
                        <a:rPr lang="en-GB" sz="1000" dirty="0" smtClean="0"/>
                        <a:t> Telekom </a:t>
                      </a:r>
                      <a:r>
                        <a:rPr lang="ru-RU" sz="1000" dirty="0" smtClean="0"/>
                        <a:t>и др.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976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dirty="0" smtClean="0"/>
                        <a:t>Венгрия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400</a:t>
                      </a:r>
                      <a:r>
                        <a:rPr lang="ru-RU" sz="1000" dirty="0" smtClean="0"/>
                        <a:t> тыс.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000" dirty="0" smtClean="0"/>
                        <a:t>UPC DTH,</a:t>
                      </a:r>
                      <a:r>
                        <a:rPr lang="en-GB" sz="1000" baseline="0" dirty="0" smtClean="0"/>
                        <a:t> UPC cable </a:t>
                      </a:r>
                      <a:r>
                        <a:rPr lang="ru-RU" sz="1000" baseline="0" dirty="0" smtClean="0"/>
                        <a:t>и все основные кабельные операторы</a:t>
                      </a:r>
                      <a:endParaRPr lang="en-GB" sz="1000" dirty="0"/>
                    </a:p>
                  </a:txBody>
                  <a:tcPr marL="91443" marR="91443" marT="45717" marB="4571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5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562100" y="462224"/>
            <a:ext cx="5181600" cy="307777"/>
          </a:xfrm>
        </p:spPr>
        <p:txBody>
          <a:bodyPr>
            <a:spAutoFit/>
          </a:bodyPr>
          <a:lstStyle/>
          <a:p>
            <a:r>
              <a:rPr lang="ru-RU" sz="2000" kern="120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ТРИ ОСНОВНЫХ ПРОГРАММНЫХ ЖАНРА</a:t>
            </a:r>
            <a:endParaRPr lang="en-GB" altLang="en-US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ea typeface="ヒラギノ角ゴ Pro W3" pitchFamily="-100" charset="-128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2133600" y="1010614"/>
            <a:ext cx="4038600" cy="3810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1" name="Прямая соединительная линия 10"/>
          <p:cNvCxnSpPr>
            <a:stCxn id="3" idx="0"/>
            <a:endCxn id="3" idx="4"/>
          </p:cNvCxnSpPr>
          <p:nvPr/>
        </p:nvCxnSpPr>
        <p:spPr bwMode="auto">
          <a:xfrm>
            <a:off x="4152900" y="1010614"/>
            <a:ext cx="0" cy="3810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2"/>
          </p:cNvCxnSpPr>
          <p:nvPr/>
        </p:nvCxnSpPr>
        <p:spPr bwMode="auto">
          <a:xfrm>
            <a:off x="2133600" y="2915614"/>
            <a:ext cx="20193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52900" y="2239472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0" dirty="0" smtClean="0">
                <a:solidFill>
                  <a:schemeClr val="bg1"/>
                </a:solidFill>
              </a:rPr>
              <a:t>Ключевые события и соревнования </a:t>
            </a:r>
          </a:p>
          <a:p>
            <a:pPr algn="ctr"/>
            <a:endParaRPr lang="ru-RU" sz="1600" b="0" dirty="0">
              <a:solidFill>
                <a:schemeClr val="bg1"/>
              </a:solidFill>
            </a:endParaRPr>
          </a:p>
          <a:p>
            <a:pPr algn="ctr"/>
            <a:r>
              <a:rPr lang="ru-RU" sz="1600" b="0" dirty="0" smtClean="0">
                <a:solidFill>
                  <a:schemeClr val="bg1"/>
                </a:solidFill>
              </a:rPr>
              <a:t>50%</a:t>
            </a:r>
            <a:endParaRPr lang="ru-RU" sz="1600" b="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1776472"/>
            <a:ext cx="1905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0" dirty="0" smtClean="0">
                <a:solidFill>
                  <a:schemeClr val="bg1"/>
                </a:solidFill>
              </a:rPr>
              <a:t>Нетрадиционные виды спорта </a:t>
            </a:r>
          </a:p>
          <a:p>
            <a:pPr algn="ctr"/>
            <a:endParaRPr lang="ru-RU" sz="1400" b="0" dirty="0">
              <a:solidFill>
                <a:schemeClr val="bg1"/>
              </a:solidFill>
            </a:endParaRPr>
          </a:p>
          <a:p>
            <a:pPr algn="ctr"/>
            <a:r>
              <a:rPr lang="ru-RU" sz="1600" b="0" dirty="0" smtClean="0">
                <a:solidFill>
                  <a:schemeClr val="bg1"/>
                </a:solidFill>
              </a:rPr>
              <a:t>25%</a:t>
            </a:r>
            <a:endParaRPr lang="ru-RU" sz="1600" b="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62200" y="325755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0" dirty="0" smtClean="0">
                <a:solidFill>
                  <a:schemeClr val="bg1"/>
                </a:solidFill>
              </a:rPr>
              <a:t>Развлекательные программы </a:t>
            </a:r>
          </a:p>
          <a:p>
            <a:pPr algn="ctr"/>
            <a:endParaRPr lang="ru-RU" sz="1600" b="0" dirty="0">
              <a:solidFill>
                <a:schemeClr val="bg1"/>
              </a:solidFill>
            </a:endParaRPr>
          </a:p>
          <a:p>
            <a:pPr algn="ctr"/>
            <a:r>
              <a:rPr lang="ru-RU" sz="1600" b="0" dirty="0" smtClean="0">
                <a:solidFill>
                  <a:schemeClr val="bg1"/>
                </a:solidFill>
              </a:rPr>
              <a:t>25%</a:t>
            </a:r>
            <a:endParaRPr lang="ru-RU" sz="1600" b="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94854" y="2426553"/>
            <a:ext cx="33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Чемпионат по мотокроссу </a:t>
            </a:r>
            <a:r>
              <a:rPr lang="en-GB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AMA</a:t>
            </a:r>
            <a:endParaRPr lang="ru-RU" sz="1600" b="0" dirty="0" smtClean="0">
              <a:solidFill>
                <a:schemeClr val="accent4">
                  <a:lumMod val="50000"/>
                </a:schemeClr>
              </a:solidFill>
              <a:latin typeface="Calibri"/>
              <a:ea typeface="+mj-ea"/>
              <a:cs typeface="+mj-cs"/>
            </a:endParaRPr>
          </a:p>
          <a:p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Икс </a:t>
            </a:r>
            <a:r>
              <a:rPr lang="ru-RU" sz="1600" b="0" dirty="0" err="1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Геймз</a:t>
            </a:r>
            <a:endParaRPr lang="ru-RU" sz="1600" b="0" dirty="0" smtClean="0">
              <a:solidFill>
                <a:schemeClr val="accent4">
                  <a:lumMod val="50000"/>
                </a:schemeClr>
              </a:solidFill>
              <a:latin typeface="Calibri"/>
              <a:ea typeface="+mj-ea"/>
              <a:cs typeface="+mj-cs"/>
            </a:endParaRPr>
          </a:p>
          <a:p>
            <a:r>
              <a:rPr lang="ru-RU" sz="1600" b="0" dirty="0" err="1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Дью</a:t>
            </a: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 Тур</a:t>
            </a:r>
            <a:endParaRPr lang="en-GB" sz="1600" b="0" dirty="0">
              <a:solidFill>
                <a:schemeClr val="accent4">
                  <a:lumMod val="50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6678" y="927248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dirty="0" err="1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Дрэг-рейсинг</a:t>
            </a: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: соревнования </a:t>
            </a:r>
            <a:r>
              <a:rPr lang="en-GB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NHRA</a:t>
            </a:r>
          </a:p>
          <a:p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Скачки на быках</a:t>
            </a:r>
          </a:p>
          <a:p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Формула </a:t>
            </a:r>
            <a:r>
              <a:rPr lang="ru-RU" sz="1600" b="0" dirty="0" err="1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Дрифт</a:t>
            </a:r>
            <a:endParaRPr lang="ru-RU" sz="1600" b="0" dirty="0" smtClean="0">
              <a:solidFill>
                <a:schemeClr val="accent4">
                  <a:lumMod val="50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2400" y="3269392"/>
            <a:ext cx="396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Фабрика фантазий</a:t>
            </a:r>
          </a:p>
          <a:p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Путешествуя на лыжах</a:t>
            </a:r>
          </a:p>
          <a:p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Кровь, пот и скорость</a:t>
            </a:r>
          </a:p>
          <a:p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Следопыт </a:t>
            </a:r>
          </a:p>
          <a:p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Команда </a:t>
            </a:r>
            <a:r>
              <a:rPr lang="ru-RU" sz="1600" b="0" dirty="0" err="1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Варпед</a:t>
            </a:r>
            <a:r>
              <a:rPr 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-тура</a:t>
            </a:r>
          </a:p>
        </p:txBody>
      </p:sp>
      <p:pic>
        <p:nvPicPr>
          <p:cNvPr id="38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6678" y="1976240"/>
            <a:ext cx="1629034" cy="108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26335" y="3053019"/>
            <a:ext cx="1388943" cy="1220194"/>
          </a:xfrm>
        </p:spPr>
      </p:pic>
      <p:pic>
        <p:nvPicPr>
          <p:cNvPr id="42" name="Picture 44" descr="Dungey%20in%202009%20nice%20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7469" y="801408"/>
            <a:ext cx="1643062" cy="1082675"/>
          </a:xfrm>
          <a:prstGeom prst="rect">
            <a:avLst/>
          </a:prstGeom>
          <a:noFill/>
          <a:ln w="9525" algn="ctr">
            <a:solidFill>
              <a:srgbClr val="969696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00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241300" y="4389738"/>
            <a:ext cx="3889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MONSTER </a:t>
            </a:r>
            <a:r>
              <a:rPr lang="en-GB" altLang="en-US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KNOCKOUTS</a:t>
            </a:r>
            <a:endParaRPr lang="en-GB" altLang="en-US" dirty="0">
              <a:solidFill>
                <a:schemeClr val="accent4">
                  <a:lumMod val="50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5486400" y="1713703"/>
            <a:ext cx="2895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Динамичное, комедийное,  развлекательное шоу – самые крутые удары в истории бокса и смешанных боевых искусств. </a:t>
            </a:r>
            <a:r>
              <a:rPr lang="en-GB" alt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 altLang="ru-RU" sz="1600" b="0" dirty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8436" name="Picture 6" descr="http://www.rda.tv/static/img_cache/static/assets/brands/MK_logo_01-514x3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00" y="666750"/>
            <a:ext cx="48958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92578" y="637402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ПРЕМЬЕРЫ 2015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152399" y="4113770"/>
            <a:ext cx="48006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РАЛЛИ </a:t>
            </a:r>
            <a:r>
              <a:rPr lang="en-US" altLang="en-US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BULLRUN – </a:t>
            </a:r>
            <a:r>
              <a:rPr lang="ru-RU" altLang="en-US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КОПЫ, ТАЧКИ И СУПЕРЗВЕЗДЫ</a:t>
            </a:r>
            <a:endParaRPr lang="en-GB" altLang="en-US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5181600" y="489603"/>
            <a:ext cx="3659144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Двести лучших в мире </a:t>
            </a:r>
            <a:r>
              <a:rPr lang="ru-RU" altLang="en-US" sz="1600" b="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суперкаров</a:t>
            </a: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отправляются в эпическое восьмидневное путешествие по США в компании супермоделей, рок-звезд и знаменитостей - Ким </a:t>
            </a:r>
            <a:r>
              <a:rPr lang="ru-RU" altLang="en-US" sz="1600" b="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Кардашьян</a:t>
            </a: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, </a:t>
            </a:r>
            <a:r>
              <a:rPr lang="ru-RU" altLang="en-US" sz="1600" b="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Хелены</a:t>
            </a: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</a:t>
            </a:r>
            <a:r>
              <a:rPr lang="ru-RU" altLang="en-US" sz="1600" b="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Кристенсен</a:t>
            </a: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и </a:t>
            </a:r>
            <a:r>
              <a:rPr lang="ru-RU" altLang="en-US" sz="1600" b="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Пэрис</a:t>
            </a: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Хилтон. Их цель – тусовки, гонки и победа. Представьте себе знаменитостей, гоняющих на культовых машинах – Феррари, </a:t>
            </a:r>
            <a:r>
              <a:rPr lang="ru-RU" altLang="en-US" sz="1600" b="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Ламборгини</a:t>
            </a: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и Роллс-Ройсах – и вы получите самое крутое ралли на земле. Шоу снято скрытой камерой и держится на нескольких ключевых персонажах, которые рассказывают о своих эмоциях, успехах, неудачах, вечеринках и романах. </a:t>
            </a:r>
            <a:endParaRPr lang="ru-RU" altLang="en-US" sz="1600" b="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pic>
        <p:nvPicPr>
          <p:cNvPr id="19460" name="Picture 5" descr="http://image.eurotuner.com/f/euro-news/bullrun-2008-starts-this-week/10055335/bullrun-2008-cec-wheels-techart-porsche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209017"/>
            <a:ext cx="4800600" cy="25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489603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ПРЕМЬЕРЫ 2015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137984" y="4324350"/>
            <a:ext cx="3962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WORLD OF X GAMES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5562600" y="1168571"/>
            <a:ext cx="33217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Захватывающее документальное шоу, позволяющее заглянуть за кулисы Икс </a:t>
            </a:r>
            <a:r>
              <a:rPr lang="ru-RU" altLang="ru-RU" sz="1600" b="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Геймз</a:t>
            </a:r>
            <a:r>
              <a:rPr lang="ru-RU" altLang="ru-RU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познакомиться с жизнью спортсменов. </a:t>
            </a:r>
            <a:endParaRPr lang="en-GB" altLang="ru-RU" sz="1600" b="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484" name="Picture 4" descr="http://a4.espncdn.com/media/motion/2014/0710/actn_140710_World_of_X_presents_Billabong_XXL_Awards/actn_140710_World_of_X_presents_Billabong_XXL_Awar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158874"/>
            <a:ext cx="5288844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6816" y="484936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ПРЕМЬЕРЫ 2015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166816" y="1153640"/>
            <a:ext cx="495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TNA: </a:t>
            </a:r>
            <a:r>
              <a:rPr lang="ru-RU" altLang="en-US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ЛУЧШИЕ ПОЕДИНКИ (новый сезон)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Новые эпизоды знаменитой реслинг-серии, лучшие матчи в истории TNA! </a:t>
            </a:r>
            <a:endParaRPr lang="en-GB" altLang="en-US" sz="1600" b="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816" y="484936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ПРЕМЬЕРЫ 2015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66816" y="2800350"/>
            <a:ext cx="4953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ДЬЮ ТУР 2015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Материалы со всех четырех мероприятий </a:t>
            </a:r>
            <a:r>
              <a:rPr lang="ru-RU" altLang="en-US" sz="1600" b="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Дью</a:t>
            </a: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Тура, включая зимний, городской и пляжный </a:t>
            </a:r>
            <a:r>
              <a:rPr lang="ru-RU" altLang="en-US" sz="1600" b="0" dirty="0" err="1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Дью</a:t>
            </a:r>
            <a:r>
              <a:rPr lang="ru-RU" altLang="en-US" sz="16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Тур, которые сняла команда сверх олимпийских репортажей NBC.</a:t>
            </a:r>
            <a:endParaRPr lang="en-GB" altLang="en-US" sz="1600" b="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pic>
        <p:nvPicPr>
          <p:cNvPr id="7" name="Picture 1" descr="Z:\Programming &amp; On Air\Programme Resources\Extreme PIL\Dew Tour\Dew Tour Mountain 2012\Images\untitled6V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2602566"/>
            <a:ext cx="2878455" cy="191452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22" name="Picture 6" descr="Z:\Programming &amp; On Air\Programme Resources\Extreme PIL\TNA Wrestlings Greatest Matches\Images\IMG_2795_m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2605" y="484936"/>
            <a:ext cx="2295525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1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438150"/>
            <a:ext cx="5715000" cy="762000"/>
          </a:xfrm>
        </p:spPr>
        <p:txBody>
          <a:bodyPr/>
          <a:lstStyle/>
          <a:p>
            <a:pPr algn="l"/>
            <a:r>
              <a:rPr lang="en-GB" altLang="en-US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ヒラギノ角ゴ Pro W3" pitchFamily="-100" charset="-128"/>
                <a:cs typeface="Calibri" panose="020F0502020204030204" pitchFamily="34" charset="0"/>
              </a:rPr>
              <a:t>5 </a:t>
            </a:r>
            <a:r>
              <a:rPr lang="ru-RU" altLang="en-US" sz="2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ヒラギノ角ゴ Pro W3" pitchFamily="-100" charset="-128"/>
                <a:cs typeface="Calibri" panose="020F0502020204030204" pitchFamily="34" charset="0"/>
              </a:rPr>
              <a:t>ПРОГРАММ, ОПРЕДЕЛЯЮЩИХ КАНАЛ В 2015</a:t>
            </a:r>
            <a:endParaRPr lang="en-GB" altLang="en-US" sz="200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ヒラギノ角ゴ Pro W3" pitchFamily="-100" charset="-128"/>
              <a:cs typeface="Calibri" panose="020F0502020204030204" pitchFamily="34" charset="0"/>
            </a:endParaRP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1905000" y="983157"/>
            <a:ext cx="6921843" cy="377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000" b="1">
                <a:solidFill>
                  <a:srgbClr val="072F4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7B8C94"/>
                </a:solidFill>
                <a:latin typeface="Arial" pitchFamily="34" charset="0"/>
                <a:ea typeface="ヒラギノ角ゴ Pro W3" pitchFamily="-100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7B8C94"/>
                </a:solidFill>
                <a:latin typeface="Arial" pitchFamily="34" charset="0"/>
                <a:ea typeface="Gotham-Book" pitchFamily="-100" charset="0"/>
                <a:cs typeface="Arial" pitchFamily="34" charset="0"/>
              </a:defRPr>
            </a:lvl9pPr>
          </a:lstStyle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16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ФАБРИКА ФАНТАЗИЙ</a:t>
            </a:r>
          </a:p>
          <a:p>
            <a:pPr marL="0" lvl="0" indent="0" algn="just" defTabSz="457200" eaLnBrk="1" hangingPunct="1">
              <a:spcBef>
                <a:spcPct val="0"/>
              </a:spcBef>
              <a:buNone/>
              <a:defRPr/>
            </a:pP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Документальные хроники из жизни Роба </a:t>
            </a:r>
            <a:r>
              <a:rPr lang="ru-RU" sz="1400" b="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Дайрдека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знаменитого скейтбордиста и удачливого предпринимателя, владельца популярного </a:t>
            </a:r>
            <a:r>
              <a:rPr lang="ru-RU" sz="1400" b="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скейтшопа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и студии звукозаписи хип-хопа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16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И-ЭФ-СИ АФРИКА. ЧЕМПИОНАТ ЭКСТРЕМАЛЬНЫХ БОЕВ</a:t>
            </a:r>
          </a:p>
          <a:p>
            <a:pPr marL="0" lvl="0" indent="0" algn="just" defTabSz="457200">
              <a:buNone/>
            </a:pP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Это зрелищные соревнования, проводимые Лигой смешанных боевых искусств  MMA (</a:t>
            </a:r>
            <a:r>
              <a:rPr lang="ru-RU" sz="1400" b="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Mixed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ru-RU" sz="1400" b="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Martial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ru-RU" sz="1400" b="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Arts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). Бои, включающие лучшее из тайского бокса, каратэ, бокса и кик-</a:t>
            </a:r>
            <a:r>
              <a:rPr lang="ru-RU" sz="1400" b="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боксинга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проводятся на открытом ринге. И выживает сильнейший!</a:t>
            </a:r>
            <a:endParaRPr lang="en-GB" sz="1400" b="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16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ИКС ГЕЙМЗ</a:t>
            </a:r>
          </a:p>
          <a:p>
            <a:pPr marL="0" lvl="0" indent="0" algn="just">
              <a:buNone/>
            </a:pP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Экстремальная Олимпиада</a:t>
            </a: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! (</a:t>
            </a:r>
            <a:r>
              <a:rPr lang="en-GB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BMX, 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серфинг,</a:t>
            </a:r>
            <a:r>
              <a:rPr lang="en-GB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FMX, 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скейтбординг, сноубординг)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16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ДЬЮ ТУР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1400" b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Серия 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соревнований (</a:t>
            </a:r>
            <a:r>
              <a:rPr lang="en-GB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BMX, FMX, 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скейтбординг) с призовым фондом 2,5 млн. долларов</a:t>
            </a:r>
            <a:endParaRPr lang="en-GB" sz="1400" b="0" i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en-US" sz="16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МОНСТР ДЖЭМ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Самые большие грузовики в мире вновь сразятся за первое место, прорываясь сквозь грязь и демонстрируя невероятные прыжки. Вы увидите машины культовых брендов: «Железный человек», «Человек -Паук», «</a:t>
            </a:r>
            <a:r>
              <a:rPr lang="ru-RU" sz="1400" b="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Робокоп</a:t>
            </a:r>
            <a:r>
              <a:rPr lang="ru-RU" sz="1400" b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» и «Капитан Америка».</a:t>
            </a:r>
            <a:endParaRPr lang="en-GB" altLang="en-US" sz="1400" b="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411" y="2419350"/>
            <a:ext cx="1557560" cy="1036712"/>
          </a:xfrm>
          <a:prstGeom prst="rect">
            <a:avLst/>
          </a:prstGeom>
        </p:spPr>
      </p:pic>
      <p:pic>
        <p:nvPicPr>
          <p:cNvPr id="5" name="Picture 8" descr="http://teamgrab.com/blog/wp-content/uploads/2011/01/monster-jam-1-3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589" y="3751260"/>
            <a:ext cx="1557560" cy="111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" descr="ESC Fantasy Factory Seaso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876" y="991910"/>
            <a:ext cx="1557560" cy="1178372"/>
          </a:xfrm>
          <a:prstGeom prst="rect">
            <a:avLst/>
          </a:prstGeom>
          <a:noFill/>
          <a:ln w="9525" algn="ctr">
            <a:solidFill>
              <a:srgbClr val="96969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ng Slide">
  <a:themeElements>
    <a:clrScheme name="AMC Networks 1">
      <a:dk1>
        <a:sysClr val="windowText" lastClr="000000"/>
      </a:dk1>
      <a:lt1>
        <a:sysClr val="window" lastClr="FFFFFF"/>
      </a:lt1>
      <a:dk2>
        <a:srgbClr val="072F44"/>
      </a:dk2>
      <a:lt2>
        <a:srgbClr val="7B8C94"/>
      </a:lt2>
      <a:accent1>
        <a:srgbClr val="808080"/>
      </a:accent1>
      <a:accent2>
        <a:srgbClr val="404040"/>
      </a:accent2>
      <a:accent3>
        <a:srgbClr val="000000"/>
      </a:accent3>
      <a:accent4>
        <a:srgbClr val="00A4FF"/>
      </a:accent4>
      <a:accent5>
        <a:srgbClr val="950007"/>
      </a:accent5>
      <a:accent6>
        <a:srgbClr val="FFFFFF"/>
      </a:accent6>
      <a:hlink>
        <a:srgbClr val="FF41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AMC Networks 1">
      <a:dk1>
        <a:sysClr val="windowText" lastClr="000000"/>
      </a:dk1>
      <a:lt1>
        <a:sysClr val="window" lastClr="FFFFFF"/>
      </a:lt1>
      <a:dk2>
        <a:srgbClr val="072F44"/>
      </a:dk2>
      <a:lt2>
        <a:srgbClr val="7B8C94"/>
      </a:lt2>
      <a:accent1>
        <a:srgbClr val="808080"/>
      </a:accent1>
      <a:accent2>
        <a:srgbClr val="404040"/>
      </a:accent2>
      <a:accent3>
        <a:srgbClr val="000000"/>
      </a:accent3>
      <a:accent4>
        <a:srgbClr val="00A4FF"/>
      </a:accent4>
      <a:accent5>
        <a:srgbClr val="950007"/>
      </a:accent5>
      <a:accent6>
        <a:srgbClr val="FFFFFF"/>
      </a:accent6>
      <a:hlink>
        <a:srgbClr val="FF41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MCN Content Slide">
  <a:themeElements>
    <a:clrScheme name="AMC Networks 1">
      <a:dk1>
        <a:sysClr val="windowText" lastClr="000000"/>
      </a:dk1>
      <a:lt1>
        <a:sysClr val="window" lastClr="FFFFFF"/>
      </a:lt1>
      <a:dk2>
        <a:srgbClr val="072F44"/>
      </a:dk2>
      <a:lt2>
        <a:srgbClr val="7B8C94"/>
      </a:lt2>
      <a:accent1>
        <a:srgbClr val="808080"/>
      </a:accent1>
      <a:accent2>
        <a:srgbClr val="404040"/>
      </a:accent2>
      <a:accent3>
        <a:srgbClr val="000000"/>
      </a:accent3>
      <a:accent4>
        <a:srgbClr val="00A4FF"/>
      </a:accent4>
      <a:accent5>
        <a:srgbClr val="950007"/>
      </a:accent5>
      <a:accent6>
        <a:srgbClr val="FFFFFF"/>
      </a:accent6>
      <a:hlink>
        <a:srgbClr val="FF4100"/>
      </a:hlink>
      <a:folHlink>
        <a:srgbClr val="FF000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MCN Alt Content Slide">
  <a:themeElements>
    <a:clrScheme name="AMC Networks 1">
      <a:dk1>
        <a:sysClr val="windowText" lastClr="000000"/>
      </a:dk1>
      <a:lt1>
        <a:sysClr val="window" lastClr="FFFFFF"/>
      </a:lt1>
      <a:dk2>
        <a:srgbClr val="072F44"/>
      </a:dk2>
      <a:lt2>
        <a:srgbClr val="7B8C94"/>
      </a:lt2>
      <a:accent1>
        <a:srgbClr val="808080"/>
      </a:accent1>
      <a:accent2>
        <a:srgbClr val="404040"/>
      </a:accent2>
      <a:accent3>
        <a:srgbClr val="000000"/>
      </a:accent3>
      <a:accent4>
        <a:srgbClr val="00A4FF"/>
      </a:accent4>
      <a:accent5>
        <a:srgbClr val="950007"/>
      </a:accent5>
      <a:accent6>
        <a:srgbClr val="FFFFFF"/>
      </a:accent6>
      <a:hlink>
        <a:srgbClr val="FF4100"/>
      </a:hlink>
      <a:folHlink>
        <a:srgbClr val="FF000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2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7154</TotalTime>
  <Words>1011</Words>
  <Application>Microsoft Office PowerPoint</Application>
  <PresentationFormat>Экран (16:9)</PresentationFormat>
  <Paragraphs>154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Opening Slide</vt:lpstr>
      <vt:lpstr>Title Slide</vt:lpstr>
      <vt:lpstr>AMCN Content Slide</vt:lpstr>
      <vt:lpstr>AMCN Alt Content Slide</vt:lpstr>
      <vt:lpstr>Презентация PowerPoint</vt:lpstr>
      <vt:lpstr>О КАНАЛЕ</vt:lpstr>
      <vt:lpstr>ТЕРРИТОРИЯ РАСПРОСТРАНЕНИЯ</vt:lpstr>
      <vt:lpstr>ТРИ ОСНОВНЫХ ПРОГРАММНЫХ ЖАНРА</vt:lpstr>
      <vt:lpstr>Презентация PowerPoint</vt:lpstr>
      <vt:lpstr>Презентация PowerPoint</vt:lpstr>
      <vt:lpstr>Презентация PowerPoint</vt:lpstr>
      <vt:lpstr>Презентация PowerPoint</vt:lpstr>
      <vt:lpstr>5 ПРОГРАММ, ОПРЕДЕЛЯЮЩИХ КАНАЛ В 2015</vt:lpstr>
      <vt:lpstr>ФАКТЫ О КАНАЛЕ</vt:lpstr>
      <vt:lpstr>ТЕХНИЧЕСКИЕ ХАРАКТЕРИСТИКИ</vt:lpstr>
      <vt:lpstr>… и AMC NETWORKS INTERNATIONAL</vt:lpstr>
      <vt:lpstr>КОНТАКТЫ</vt:lpstr>
    </vt:vector>
  </TitlesOfParts>
  <Company>Rainbow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Rainbow Media</dc:creator>
  <cp:lastModifiedBy>Natalia Dolgova</cp:lastModifiedBy>
  <cp:revision>573</cp:revision>
  <cp:lastPrinted>2006-10-13T04:56:18Z</cp:lastPrinted>
  <dcterms:created xsi:type="dcterms:W3CDTF">2014-06-27T19:07:52Z</dcterms:created>
  <dcterms:modified xsi:type="dcterms:W3CDTF">2015-01-23T17:22:23Z</dcterms:modified>
</cp:coreProperties>
</file>